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2"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637" autoAdjust="0"/>
  </p:normalViewPr>
  <p:slideViewPr>
    <p:cSldViewPr snapToGrid="0">
      <p:cViewPr varScale="1">
        <p:scale>
          <a:sx n="59" d="100"/>
          <a:sy n="59" d="100"/>
        </p:scale>
        <p:origin x="33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C36D04-B098-4D98-8825-B7E8A8E3AEE6}" type="datetimeFigureOut">
              <a:rPr lang="en-US" smtClean="0"/>
              <a:t>11/18/2020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BBCAD7-0470-4AC8-A895-D5F3D7A28D7A}" type="slidenum">
              <a:rPr lang="en-US" smtClean="0"/>
              <a:t>‹#›</a:t>
            </a:fld>
            <a:endParaRPr lang="en-US"/>
          </a:p>
        </p:txBody>
      </p:sp>
    </p:spTree>
    <p:extLst>
      <p:ext uri="{BB962C8B-B14F-4D97-AF65-F5344CB8AC3E}">
        <p14:creationId xmlns:p14="http://schemas.microsoft.com/office/powerpoint/2010/main" val="331166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www.nature.com/articles/nature11135#ref13" TargetMode="External"/><Relationship Id="rId3" Type="http://schemas.openxmlformats.org/officeDocument/2006/relationships/hyperlink" Target="https://www.nature.com/articles/nature11135#ref7" TargetMode="External"/><Relationship Id="rId7" Type="http://schemas.openxmlformats.org/officeDocument/2006/relationships/hyperlink" Target="https://www.nature.com/articles/nature11135#ref12"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www.nature.com/articles/nature11135#ref11" TargetMode="External"/><Relationship Id="rId5" Type="http://schemas.openxmlformats.org/officeDocument/2006/relationships/hyperlink" Target="https://www.nature.com/articles/nature11135#ref10" TargetMode="External"/><Relationship Id="rId4" Type="http://schemas.openxmlformats.org/officeDocument/2006/relationships/hyperlink" Target="https://www.nature.com/articles/nature11135#ref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AF3658-78A6-44D1-A2D8-A5BB716FB713}" type="slidenum">
              <a:rPr lang="en-US" smtClean="0"/>
              <a:t>2</a:t>
            </a:fld>
            <a:endParaRPr lang="en-US"/>
          </a:p>
        </p:txBody>
      </p:sp>
    </p:spTree>
    <p:extLst>
      <p:ext uri="{BB962C8B-B14F-4D97-AF65-F5344CB8AC3E}">
        <p14:creationId xmlns:p14="http://schemas.microsoft.com/office/powerpoint/2010/main" val="2306215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AF3658-78A6-44D1-A2D8-A5BB716FB713}" type="slidenum">
              <a:rPr lang="en-US" smtClean="0"/>
              <a:t>3</a:t>
            </a:fld>
            <a:endParaRPr lang="en-US"/>
          </a:p>
        </p:txBody>
      </p:sp>
    </p:spTree>
    <p:extLst>
      <p:ext uri="{BB962C8B-B14F-4D97-AF65-F5344CB8AC3E}">
        <p14:creationId xmlns:p14="http://schemas.microsoft.com/office/powerpoint/2010/main" val="3299299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https://s3.amazonaws.com/vu-wp0/wp-content/uploads/sites/182/2012/10/snm-movie-2.mp4</a:t>
            </a:r>
          </a:p>
        </p:txBody>
      </p:sp>
      <p:sp>
        <p:nvSpPr>
          <p:cNvPr id="4" name="Slide Number Placeholder 3"/>
          <p:cNvSpPr>
            <a:spLocks noGrp="1"/>
          </p:cNvSpPr>
          <p:nvPr>
            <p:ph type="sldNum" sz="quarter" idx="10"/>
          </p:nvPr>
        </p:nvSpPr>
        <p:spPr/>
        <p:txBody>
          <a:bodyPr/>
          <a:lstStyle/>
          <a:p>
            <a:fld id="{325A3120-5EB3-4A50-88EA-AE1F400C87C9}" type="slidenum">
              <a:rPr lang="en-US" smtClean="0"/>
              <a:t>4</a:t>
            </a:fld>
            <a:endParaRPr lang="en-US"/>
          </a:p>
        </p:txBody>
      </p:sp>
    </p:spTree>
    <p:extLst>
      <p:ext uri="{BB962C8B-B14F-4D97-AF65-F5344CB8AC3E}">
        <p14:creationId xmlns:p14="http://schemas.microsoft.com/office/powerpoint/2010/main" val="1978570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Thyroid hormones</a:t>
            </a:r>
            <a:r>
              <a:rPr lang="en-US" baseline="0" dirty="0"/>
              <a:t> control basal metabolic rate, </a:t>
            </a:r>
            <a:r>
              <a:rPr lang="en-US" baseline="0" dirty="0" err="1"/>
              <a:t>esp</a:t>
            </a:r>
            <a:r>
              <a:rPr lang="en-US" baseline="0" dirty="0"/>
              <a:t> Na/K pumps https://www.nature.com/articles/nm0910-965</a:t>
            </a:r>
          </a:p>
          <a:p>
            <a:r>
              <a:rPr lang="en-US" baseline="0" dirty="0"/>
              <a:t>Mention brown fat. https://www.ncbi.nlm.nih.gov/pmc/articles/PMC2375860/</a:t>
            </a:r>
          </a:p>
          <a:p>
            <a:r>
              <a:rPr lang="en-US" baseline="0" dirty="0"/>
              <a:t>T3 induces brown fat to burn (https://www.ncbi.nlm.nih.gov/pmc/articles/PMC4718641/)</a:t>
            </a:r>
          </a:p>
          <a:p>
            <a:r>
              <a:rPr lang="en-US" baseline="0" dirty="0"/>
              <a:t>Brown fat is loaded with mitochondria and controls thermogenesis</a:t>
            </a:r>
          </a:p>
          <a:p>
            <a:r>
              <a:rPr lang="en-US" baseline="0" dirty="0" err="1"/>
              <a:t>Endothermy</a:t>
            </a:r>
            <a:r>
              <a:rPr lang="en-US" baseline="0"/>
              <a:t> evolution https://royalsocietypublishing.org/doi/10.1098/rstb.2019.0136</a:t>
            </a:r>
            <a:endParaRPr lang="en-US" dirty="0"/>
          </a:p>
        </p:txBody>
      </p:sp>
      <p:sp>
        <p:nvSpPr>
          <p:cNvPr id="4" name="Slide Number Placeholder 3"/>
          <p:cNvSpPr>
            <a:spLocks noGrp="1"/>
          </p:cNvSpPr>
          <p:nvPr>
            <p:ph type="sldNum" sz="quarter" idx="10"/>
          </p:nvPr>
        </p:nvSpPr>
        <p:spPr/>
        <p:txBody>
          <a:bodyPr/>
          <a:lstStyle/>
          <a:p>
            <a:fld id="{325A3120-5EB3-4A50-88EA-AE1F400C87C9}" type="slidenum">
              <a:rPr lang="en-US" smtClean="0"/>
              <a:t>7</a:t>
            </a:fld>
            <a:endParaRPr lang="en-US"/>
          </a:p>
        </p:txBody>
      </p:sp>
    </p:spTree>
    <p:extLst>
      <p:ext uri="{BB962C8B-B14F-4D97-AF65-F5344CB8AC3E}">
        <p14:creationId xmlns:p14="http://schemas.microsoft.com/office/powerpoint/2010/main" val="2863213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Bats</a:t>
            </a:r>
            <a:r>
              <a:rPr lang="en-US" baseline="0" dirty="0"/>
              <a:t> have diverse ecology and they are the super maneuverable fliers. Count those joints! No </a:t>
            </a:r>
            <a:r>
              <a:rPr lang="en-US" baseline="0" dirty="0" err="1"/>
              <a:t>flightlessness</a:t>
            </a:r>
            <a:r>
              <a:rPr lang="en-US" baseline="0" dirty="0"/>
              <a:t>, only one ground-based bat.</a:t>
            </a:r>
            <a:endParaRPr lang="en-US" dirty="0"/>
          </a:p>
        </p:txBody>
      </p:sp>
      <p:sp>
        <p:nvSpPr>
          <p:cNvPr id="4" name="Slide Number Placeholder 3"/>
          <p:cNvSpPr>
            <a:spLocks noGrp="1"/>
          </p:cNvSpPr>
          <p:nvPr>
            <p:ph type="sldNum" sz="quarter" idx="10"/>
          </p:nvPr>
        </p:nvSpPr>
        <p:spPr/>
        <p:txBody>
          <a:bodyPr/>
          <a:lstStyle/>
          <a:p>
            <a:fld id="{325A3120-5EB3-4A50-88EA-AE1F400C87C9}" type="slidenum">
              <a:rPr lang="en-US" smtClean="0"/>
              <a:t>9</a:t>
            </a:fld>
            <a:endParaRPr lang="en-US"/>
          </a:p>
        </p:txBody>
      </p:sp>
    </p:spTree>
    <p:extLst>
      <p:ext uri="{BB962C8B-B14F-4D97-AF65-F5344CB8AC3E}">
        <p14:creationId xmlns:p14="http://schemas.microsoft.com/office/powerpoint/2010/main" val="2207466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https://www.nature.com/articles/nature09219</a:t>
            </a:r>
          </a:p>
          <a:p>
            <a:endParaRPr lang="en-US" dirty="0"/>
          </a:p>
          <a:p>
            <a:r>
              <a:rPr lang="en-US" dirty="0"/>
              <a:t>https://pubmed.ncbi.nlm.nih.gov/20098413/</a:t>
            </a:r>
          </a:p>
          <a:p>
            <a:endParaRPr lang="en-US" dirty="0"/>
          </a:p>
          <a:p>
            <a:r>
              <a:rPr lang="en-US" dirty="0"/>
              <a:t>https://www.nature.com/articles/nature09156</a:t>
            </a:r>
            <a:endParaRPr lang="en-US" dirty="0"/>
          </a:p>
        </p:txBody>
      </p:sp>
      <p:sp>
        <p:nvSpPr>
          <p:cNvPr id="4" name="Slide Number Placeholder 3"/>
          <p:cNvSpPr>
            <a:spLocks noGrp="1"/>
          </p:cNvSpPr>
          <p:nvPr>
            <p:ph type="sldNum" sz="quarter" idx="10"/>
          </p:nvPr>
        </p:nvSpPr>
        <p:spPr/>
        <p:txBody>
          <a:bodyPr/>
          <a:lstStyle/>
          <a:p>
            <a:fld id="{58BBCAD7-0470-4AC8-A895-D5F3D7A28D7A}" type="slidenum">
              <a:rPr lang="en-US" smtClean="0"/>
              <a:t>10</a:t>
            </a:fld>
            <a:endParaRPr lang="en-US"/>
          </a:p>
        </p:txBody>
      </p:sp>
    </p:spTree>
    <p:extLst>
      <p:ext uri="{BB962C8B-B14F-4D97-AF65-F5344CB8AC3E}">
        <p14:creationId xmlns:p14="http://schemas.microsoft.com/office/powerpoint/2010/main" val="38181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 we report the discovery of a sensory organ embedded within the fibrous symphysis between the unfused jaws that is present in several rorqual species, at both fetal and adult stages. Vascular and nervous tissue derived from the ancestral, anterior-most tooth socket insert into this organ, which contains connective tissue and papillae suspended in a gel-like matrix. These papillae show the hallmarks of a mechanoreceptor, containing nerves and encapsulated nerve termini. Histological, anatomical and kinematic evidence indicate that this sensory organ responds to both the dynamic rotation of the jaws during mouth opening and closure, and ventral groove blubber</a:t>
            </a:r>
            <a:r>
              <a:rPr lang="en-US" sz="1200" b="0" i="0" u="none" strike="noStrike" kern="1200" baseline="30000" dirty="0">
                <a:solidFill>
                  <a:schemeClr val="tx1"/>
                </a:solidFill>
                <a:effectLst/>
                <a:latin typeface="+mn-lt"/>
                <a:ea typeface="+mn-ea"/>
                <a:cs typeface="+mn-cs"/>
                <a:hlinkClick r:id="rId3" tooltip="Orton, L. S. &amp; Brodie, P. F. Engulfing mechanics of fin whales. Can. J. Zool. 65, 2898–2907 (1987)"/>
              </a:rPr>
              <a:t>7</a:t>
            </a:r>
            <a:r>
              <a:rPr lang="en-US" sz="1200" b="0" i="0" kern="1200" dirty="0">
                <a:solidFill>
                  <a:schemeClr val="tx1"/>
                </a:solidFill>
                <a:effectLst/>
                <a:latin typeface="+mn-lt"/>
                <a:ea typeface="+mn-ea"/>
                <a:cs typeface="+mn-cs"/>
              </a:rPr>
              <a:t>expansion through direct mechanical linkage with the y-shaped fibrocartilage structure. Along with vibrissae on the chin</a:t>
            </a:r>
            <a:r>
              <a:rPr lang="en-US" sz="1200" b="0" i="0" u="none" strike="noStrike" kern="1200" baseline="30000" dirty="0">
                <a:solidFill>
                  <a:schemeClr val="tx1"/>
                </a:solidFill>
                <a:effectLst/>
                <a:latin typeface="+mn-lt"/>
                <a:ea typeface="+mn-ea"/>
                <a:cs typeface="+mn-cs"/>
                <a:hlinkClick r:id="rId4" tooltip="Ling, J. K. in Functional Anatomy of Marine Mammals (ed. Harrison, R. J.) 387–415 (Academic, 1977)"/>
              </a:rPr>
              <a:t>9</a:t>
            </a:r>
            <a:r>
              <a:rPr lang="en-US" sz="1200" b="0" i="0" kern="1200" dirty="0">
                <a:solidFill>
                  <a:schemeClr val="tx1"/>
                </a:solidFill>
                <a:effectLst/>
                <a:latin typeface="+mn-lt"/>
                <a:ea typeface="+mn-ea"/>
                <a:cs typeface="+mn-cs"/>
              </a:rPr>
              <a:t>, providing tactile prey sensation, this organ provides the necessary input to the brain for coordinating the initiation, modulation and end stages of engulfment, a paradigm that is consistent with unsteady hydrodynamic models and tag data from lunge-feeding rorquals</a:t>
            </a:r>
            <a:r>
              <a:rPr lang="en-US" sz="1200" b="0" i="0" u="none" strike="noStrike" kern="1200" baseline="30000" dirty="0">
                <a:solidFill>
                  <a:schemeClr val="tx1"/>
                </a:solidFill>
                <a:effectLst/>
                <a:latin typeface="+mn-lt"/>
                <a:ea typeface="+mn-ea"/>
                <a:cs typeface="+mn-cs"/>
                <a:hlinkClick r:id="rId5" tooltip="Potvin, J., Goldbogen, J. A. &amp; Shadwick, R. E. Passive versus active engulfment: verdict from trajectory simulations of lunge-feeding fin whales. J. R. Soc. Interface 6, 1005–1025 (2009)"/>
              </a:rPr>
              <a:t>10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Potvin, J., Goldbogen, J. A. &amp; Shadwick, R. E. Scaling of lunge feeding in rorqual whales: an integrated model of engulfment duration. J. Theor. Biol. 267, 437–453 (2010)"/>
              </a:rPr>
              <a:t>11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Goldbogen, J. A. et al. Mechanics, hydrodynamics and energetics of blue whale lunge feeding: efficiency dependence on krill density. J. Exp. Biol. 214, 131–146 (2011)"/>
              </a:rPr>
              <a:t>12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Goldbogen, J. A. et al. Scaling of lunge feeding performance in rorqual whales: mass-specific energy expenditure increases with body size and progressively limits diving capacity. Funct. Ecol. 26, 216–226 (2012)"/>
              </a:rPr>
              <a:t>13</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325A3120-5EB3-4A50-88EA-AE1F400C87C9}" type="slidenum">
              <a:rPr lang="en-US" smtClean="0"/>
              <a:t>16</a:t>
            </a:fld>
            <a:endParaRPr lang="en-US"/>
          </a:p>
        </p:txBody>
      </p:sp>
    </p:spTree>
    <p:extLst>
      <p:ext uri="{BB962C8B-B14F-4D97-AF65-F5344CB8AC3E}">
        <p14:creationId xmlns:p14="http://schemas.microsoft.com/office/powerpoint/2010/main" val="1507968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5A3120-5EB3-4A50-88EA-AE1F400C87C9}" type="slidenum">
              <a:rPr lang="en-US" smtClean="0"/>
              <a:t>17</a:t>
            </a:fld>
            <a:endParaRPr lang="en-US"/>
          </a:p>
        </p:txBody>
      </p:sp>
    </p:spTree>
    <p:extLst>
      <p:ext uri="{BB962C8B-B14F-4D97-AF65-F5344CB8AC3E}">
        <p14:creationId xmlns:p14="http://schemas.microsoft.com/office/powerpoint/2010/main" val="3618935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68A06F7-7941-4759-8665-1AF3B0F911D4}"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761242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8A06F7-7941-4759-8665-1AF3B0F911D4}"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1689321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8A06F7-7941-4759-8665-1AF3B0F911D4}"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232396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8A06F7-7941-4759-8665-1AF3B0F911D4}"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3957885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68A06F7-7941-4759-8665-1AF3B0F911D4}"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4092944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68A06F7-7941-4759-8665-1AF3B0F911D4}" type="datetimeFigureOut">
              <a:rPr lang="en-US" smtClean="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3178566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8A06F7-7941-4759-8665-1AF3B0F911D4}" type="datetimeFigureOut">
              <a:rPr lang="en-US" smtClean="0"/>
              <a:t>11/18/2020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190120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8A06F7-7941-4759-8665-1AF3B0F911D4}" type="datetimeFigureOut">
              <a:rPr lang="en-US" smtClean="0"/>
              <a:t>11/18/2020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2955827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8A06F7-7941-4759-8665-1AF3B0F911D4}" type="datetimeFigureOut">
              <a:rPr lang="en-US" smtClean="0"/>
              <a:t>11/18/2020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65084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8A06F7-7941-4759-8665-1AF3B0F911D4}" type="datetimeFigureOut">
              <a:rPr lang="en-US" smtClean="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3360403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68A06F7-7941-4759-8665-1AF3B0F911D4}" type="datetimeFigureOut">
              <a:rPr lang="en-US" smtClean="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25AC1F-88D9-435D-8C50-75E2C38CE093}" type="slidenum">
              <a:rPr lang="en-US" smtClean="0"/>
              <a:t>‹#›</a:t>
            </a:fld>
            <a:endParaRPr lang="en-US"/>
          </a:p>
        </p:txBody>
      </p:sp>
    </p:spTree>
    <p:extLst>
      <p:ext uri="{BB962C8B-B14F-4D97-AF65-F5344CB8AC3E}">
        <p14:creationId xmlns:p14="http://schemas.microsoft.com/office/powerpoint/2010/main" val="4086682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8A06F7-7941-4759-8665-1AF3B0F911D4}" type="datetimeFigureOut">
              <a:rPr lang="en-US" smtClean="0"/>
              <a:t>11/18/2020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25AC1F-88D9-435D-8C50-75E2C38CE093}" type="slidenum">
              <a:rPr lang="en-US" smtClean="0"/>
              <a:t>‹#›</a:t>
            </a:fld>
            <a:endParaRPr lang="en-US"/>
          </a:p>
        </p:txBody>
      </p:sp>
    </p:spTree>
    <p:extLst>
      <p:ext uri="{BB962C8B-B14F-4D97-AF65-F5344CB8AC3E}">
        <p14:creationId xmlns:p14="http://schemas.microsoft.com/office/powerpoint/2010/main" val="270687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image" Target="../media/image30.gif"/><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 Id="rId9" Type="http://schemas.openxmlformats.org/officeDocument/2006/relationships/image" Target="../media/image37.jpeg"/></Relationships>
</file>

<file path=ppt/slides/_rels/slide1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gif"/></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1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gif"/><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3593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Chiroptera</a:t>
            </a:r>
            <a:endParaRPr lang="en-US" dirty="0"/>
          </a:p>
        </p:txBody>
      </p:sp>
      <p:sp>
        <p:nvSpPr>
          <p:cNvPr id="3" name="Content Placeholder 2"/>
          <p:cNvSpPr>
            <a:spLocks noGrp="1"/>
          </p:cNvSpPr>
          <p:nvPr>
            <p:ph idx="1"/>
          </p:nvPr>
        </p:nvSpPr>
        <p:spPr/>
        <p:txBody>
          <a:bodyPr/>
          <a:lstStyle/>
          <a:p>
            <a:endParaRPr lang="en-US" dirty="0"/>
          </a:p>
        </p:txBody>
      </p:sp>
      <p:pic>
        <p:nvPicPr>
          <p:cNvPr id="7170" name="Picture 2" descr="Image result for bat echolocation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65" y="3301506"/>
            <a:ext cx="3038475" cy="31527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at echolocation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5238" y="0"/>
            <a:ext cx="45370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bat echolocation anatom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4089" y="2966421"/>
            <a:ext cx="35814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48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Cetartiodactyla</a:t>
            </a:r>
            <a:endParaRPr lang="en-US" dirty="0"/>
          </a:p>
        </p:txBody>
      </p:sp>
      <p:sp>
        <p:nvSpPr>
          <p:cNvPr id="4" name="Content Placeholder 3"/>
          <p:cNvSpPr>
            <a:spLocks noGrp="1"/>
          </p:cNvSpPr>
          <p:nvPr>
            <p:ph idx="1"/>
          </p:nvPr>
        </p:nvSpPr>
        <p:spPr/>
        <p:txBody>
          <a:bodyPr/>
          <a:lstStyle/>
          <a:p>
            <a:endParaRPr lang="en-US" dirty="0"/>
          </a:p>
        </p:txBody>
      </p:sp>
      <p:pic>
        <p:nvPicPr>
          <p:cNvPr id="10244"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73554"/>
            <a:ext cx="7385452" cy="543799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cam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452" y="619066"/>
            <a:ext cx="1809632" cy="120702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lla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5476" y="728345"/>
            <a:ext cx="164592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suida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0477" y="1893327"/>
            <a:ext cx="1217961" cy="103770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pecca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5475" y="1901246"/>
            <a:ext cx="1544676" cy="1029784"/>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pronghor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4566" y="5357308"/>
            <a:ext cx="2246742" cy="135703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giraff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7383" y="5357308"/>
            <a:ext cx="896521" cy="1357032"/>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Image result for okapi"/>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1713" y="5681486"/>
            <a:ext cx="1222402" cy="1061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756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Cetartiodactyla</a:t>
            </a:r>
            <a:endParaRPr lang="en-US" dirty="0"/>
          </a:p>
        </p:txBody>
      </p:sp>
      <p:sp>
        <p:nvSpPr>
          <p:cNvPr id="3" name="Content Placeholder 2"/>
          <p:cNvSpPr>
            <a:spLocks noGrp="1"/>
          </p:cNvSpPr>
          <p:nvPr>
            <p:ph idx="1"/>
          </p:nvPr>
        </p:nvSpPr>
        <p:spPr/>
        <p:txBody>
          <a:bodyPr/>
          <a:lstStyle/>
          <a:p>
            <a:endParaRPr lang="en-US" dirty="0"/>
          </a:p>
        </p:txBody>
      </p:sp>
      <p:pic>
        <p:nvPicPr>
          <p:cNvPr id="11266" name="Picture 2" descr="Image result for whale ev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6662" y="1"/>
            <a:ext cx="536273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whale ev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108" y="1453539"/>
            <a:ext cx="4014563" cy="540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950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Image result for dolphin sk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209" y="-310110"/>
            <a:ext cx="4136534" cy="41365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Cetartiodactyla</a:t>
            </a:r>
            <a:endParaRPr lang="en-US" dirty="0"/>
          </a:p>
        </p:txBody>
      </p:sp>
      <p:sp>
        <p:nvSpPr>
          <p:cNvPr id="3" name="Content Placeholder 2"/>
          <p:cNvSpPr>
            <a:spLocks noGrp="1"/>
          </p:cNvSpPr>
          <p:nvPr>
            <p:ph idx="1"/>
          </p:nvPr>
        </p:nvSpPr>
        <p:spPr/>
        <p:txBody>
          <a:bodyPr/>
          <a:lstStyle/>
          <a:p>
            <a:r>
              <a:rPr lang="en-US" dirty="0"/>
              <a:t>Odontocetes</a:t>
            </a:r>
          </a:p>
        </p:txBody>
      </p:sp>
      <p:pic>
        <p:nvPicPr>
          <p:cNvPr id="921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21" y="2863325"/>
            <a:ext cx="8266422" cy="386020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7317" y="32531"/>
            <a:ext cx="3611361" cy="2409455"/>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orc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7317" y="2441986"/>
            <a:ext cx="3611361" cy="2396847"/>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narwh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2119" y="4851441"/>
            <a:ext cx="2006559" cy="2006559"/>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belug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8188065" y="5184085"/>
            <a:ext cx="2052370" cy="138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364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Cetartiodactyla</a:t>
            </a:r>
            <a:endParaRPr lang="en-US" dirty="0"/>
          </a:p>
        </p:txBody>
      </p:sp>
      <p:sp>
        <p:nvSpPr>
          <p:cNvPr id="3" name="Content Placeholder 2"/>
          <p:cNvSpPr>
            <a:spLocks noGrp="1"/>
          </p:cNvSpPr>
          <p:nvPr>
            <p:ph idx="1"/>
          </p:nvPr>
        </p:nvSpPr>
        <p:spPr/>
        <p:txBody>
          <a:bodyPr/>
          <a:lstStyle/>
          <a:p>
            <a:r>
              <a:rPr lang="en-US" dirty="0"/>
              <a:t>Odontocetes</a:t>
            </a:r>
          </a:p>
        </p:txBody>
      </p:sp>
      <p:pic>
        <p:nvPicPr>
          <p:cNvPr id="922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7317" y="32531"/>
            <a:ext cx="3611361" cy="2409455"/>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https://cosmos-magazine.imgix.net/file/spina/photo/1274/131014_Why_20is_20it_20so_2.jpg?ixlib=rails-1.1.0&amp;h=412&amp;w=10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2774580"/>
            <a:ext cx="10106025"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530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Cetartiodactyla</a:t>
            </a:r>
            <a:endParaRPr lang="en-US" dirty="0"/>
          </a:p>
        </p:txBody>
      </p:sp>
      <p:sp>
        <p:nvSpPr>
          <p:cNvPr id="3" name="Content Placeholder 2"/>
          <p:cNvSpPr>
            <a:spLocks noGrp="1"/>
          </p:cNvSpPr>
          <p:nvPr>
            <p:ph idx="1"/>
          </p:nvPr>
        </p:nvSpPr>
        <p:spPr/>
        <p:txBody>
          <a:bodyPr/>
          <a:lstStyle/>
          <a:p>
            <a:r>
              <a:rPr lang="en-US" dirty="0"/>
              <a:t>Odontocetes</a:t>
            </a:r>
          </a:p>
        </p:txBody>
      </p:sp>
      <p:pic>
        <p:nvPicPr>
          <p:cNvPr id="29698" name="Picture 2" descr="Image result for whale br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198" y="2479973"/>
            <a:ext cx="7381539" cy="4152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697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Cetartiodactyla</a:t>
            </a:r>
            <a:endParaRPr lang="en-US" dirty="0"/>
          </a:p>
        </p:txBody>
      </p:sp>
      <p:sp>
        <p:nvSpPr>
          <p:cNvPr id="3" name="Content Placeholder 2"/>
          <p:cNvSpPr>
            <a:spLocks noGrp="1"/>
          </p:cNvSpPr>
          <p:nvPr>
            <p:ph idx="1"/>
          </p:nvPr>
        </p:nvSpPr>
        <p:spPr/>
        <p:txBody>
          <a:bodyPr/>
          <a:lstStyle/>
          <a:p>
            <a:r>
              <a:rPr lang="en-US" dirty="0" err="1"/>
              <a:t>Mysticetes</a:t>
            </a:r>
            <a:endParaRPr lang="en-US" dirty="0"/>
          </a:p>
        </p:txBody>
      </p:sp>
      <p:pic>
        <p:nvPicPr>
          <p:cNvPr id="8198"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63500"/>
            <a:ext cx="6809439" cy="439449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rorqual ram fee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003" y="448469"/>
            <a:ext cx="4191000" cy="2619375"/>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rorqual ram feed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9003" y="3067844"/>
            <a:ext cx="4005431" cy="379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19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Cetartiodactyla</a:t>
            </a:r>
            <a:endParaRPr lang="en-US" dirty="0"/>
          </a:p>
        </p:txBody>
      </p:sp>
      <p:sp>
        <p:nvSpPr>
          <p:cNvPr id="3" name="Content Placeholder 2"/>
          <p:cNvSpPr>
            <a:spLocks noGrp="1"/>
          </p:cNvSpPr>
          <p:nvPr>
            <p:ph idx="1"/>
          </p:nvPr>
        </p:nvSpPr>
        <p:spPr/>
        <p:txBody>
          <a:bodyPr/>
          <a:lstStyle/>
          <a:p>
            <a:r>
              <a:rPr lang="en-US" dirty="0" err="1"/>
              <a:t>Mysticetes</a:t>
            </a:r>
            <a:endParaRPr lang="en-US" dirty="0"/>
          </a:p>
        </p:txBody>
      </p:sp>
      <p:pic>
        <p:nvPicPr>
          <p:cNvPr id="26626" name="Picture 2" descr="Image result for blue whale brachiosaurus eleph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0"/>
            <a:ext cx="12014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150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Cetartiodactyla</a:t>
            </a:r>
            <a:endParaRPr lang="en-US" dirty="0"/>
          </a:p>
        </p:txBody>
      </p:sp>
      <p:sp>
        <p:nvSpPr>
          <p:cNvPr id="3" name="Content Placeholder 2"/>
          <p:cNvSpPr>
            <a:spLocks noGrp="1"/>
          </p:cNvSpPr>
          <p:nvPr>
            <p:ph idx="1"/>
          </p:nvPr>
        </p:nvSpPr>
        <p:spPr/>
        <p:txBody>
          <a:bodyPr/>
          <a:lstStyle/>
          <a:p>
            <a:r>
              <a:rPr lang="en-US" dirty="0"/>
              <a:t>Artiodactyls – ungulate limbs</a:t>
            </a:r>
          </a:p>
        </p:txBody>
      </p:sp>
      <p:pic>
        <p:nvPicPr>
          <p:cNvPr id="13314" name="Picture 2" descr="Image result for artiodactyl limb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23" y="2828898"/>
            <a:ext cx="4098952" cy="401697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artiodactyl calcane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1095" y="2501202"/>
            <a:ext cx="6469157" cy="412169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artiodactyl astragal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442" y="125053"/>
            <a:ext cx="4048461" cy="23896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rtiodactyl astragalu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442" y="44118"/>
            <a:ext cx="4162766" cy="245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095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Ferae: </a:t>
            </a:r>
            <a:r>
              <a:rPr lang="en-US" dirty="0" err="1"/>
              <a:t>Perissodactyla</a:t>
            </a:r>
            <a:endParaRPr lang="en-US" dirty="0"/>
          </a:p>
        </p:txBody>
      </p:sp>
      <p:sp>
        <p:nvSpPr>
          <p:cNvPr id="3" name="Content Placeholder 2"/>
          <p:cNvSpPr>
            <a:spLocks noGrp="1"/>
          </p:cNvSpPr>
          <p:nvPr>
            <p:ph idx="1"/>
          </p:nvPr>
        </p:nvSpPr>
        <p:spPr>
          <a:xfrm>
            <a:off x="321833" y="1422299"/>
            <a:ext cx="10515600" cy="4351338"/>
          </a:xfrm>
        </p:spPr>
        <p:txBody>
          <a:bodyPr/>
          <a:lstStyle/>
          <a:p>
            <a:r>
              <a:rPr lang="en-US" dirty="0"/>
              <a:t>Tapirs (4), rhinos (5), horses (7)</a:t>
            </a:r>
          </a:p>
        </p:txBody>
      </p:sp>
      <p:pic>
        <p:nvPicPr>
          <p:cNvPr id="14338" name="Picture 2" descr="Image result for perissodactyl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01294"/>
            <a:ext cx="3561070" cy="282511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tapi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598" y="1102929"/>
            <a:ext cx="4206658" cy="2804439"/>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mage result for tapi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598" y="3970176"/>
            <a:ext cx="4197052" cy="2795778"/>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Image result for sumatran rhin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2954" y="3732904"/>
            <a:ext cx="4044067" cy="303305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Image result for wild a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9136" y="1885541"/>
            <a:ext cx="2589551" cy="1724641"/>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Image result for zebr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0100" y="1840116"/>
            <a:ext cx="1907203" cy="1743359"/>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Image result for przewalski's hor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023" y="1840116"/>
            <a:ext cx="209550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32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9371"/>
            <a:ext cx="10515600" cy="1325563"/>
          </a:xfrm>
        </p:spPr>
        <p:txBody>
          <a:bodyPr/>
          <a:lstStyle/>
          <a:p>
            <a:r>
              <a:rPr lang="en-US" dirty="0" err="1"/>
              <a:t>Laurasiatheria</a:t>
            </a:r>
            <a:endParaRPr lang="en-US" dirty="0"/>
          </a:p>
        </p:txBody>
      </p:sp>
      <p:sp>
        <p:nvSpPr>
          <p:cNvPr id="3" name="Content Placeholder 2"/>
          <p:cNvSpPr>
            <a:spLocks noGrp="1"/>
          </p:cNvSpPr>
          <p:nvPr>
            <p:ph idx="1"/>
          </p:nvPr>
        </p:nvSpPr>
        <p:spPr/>
        <p:txBody>
          <a:bodyPr/>
          <a:lstStyle/>
          <a:p>
            <a:endParaRPr lang="en-US"/>
          </a:p>
        </p:txBody>
      </p:sp>
      <p:pic>
        <p:nvPicPr>
          <p:cNvPr id="14338" name="Picture 2" descr="Image result for laurasiathe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591" y="0"/>
            <a:ext cx="48514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laurasiather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402" y="1128716"/>
            <a:ext cx="5079598" cy="5449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801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erissodactyl hindgut ferment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4306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0" y="2506662"/>
            <a:ext cx="10515600" cy="4351338"/>
          </a:xfrm>
        </p:spPr>
        <p:txBody>
          <a:bodyPr/>
          <a:lstStyle/>
          <a:p>
            <a:r>
              <a:rPr lang="en-US" dirty="0"/>
              <a:t>Artiodactyl</a:t>
            </a:r>
          </a:p>
          <a:p>
            <a:endParaRPr lang="en-US" dirty="0"/>
          </a:p>
          <a:p>
            <a:endParaRPr lang="en-US" dirty="0"/>
          </a:p>
          <a:p>
            <a:endParaRPr lang="en-US" dirty="0"/>
          </a:p>
          <a:p>
            <a:endParaRPr lang="en-US" dirty="0"/>
          </a:p>
          <a:p>
            <a:r>
              <a:rPr lang="en-US" dirty="0" err="1"/>
              <a:t>Perissodactyl</a:t>
            </a:r>
            <a:endParaRPr lang="en-US" dirty="0"/>
          </a:p>
        </p:txBody>
      </p:sp>
      <p:sp>
        <p:nvSpPr>
          <p:cNvPr id="5" name="Rectangle 4"/>
          <p:cNvSpPr/>
          <p:nvPr/>
        </p:nvSpPr>
        <p:spPr>
          <a:xfrm>
            <a:off x="2209800" y="443060"/>
            <a:ext cx="98298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Ferae: </a:t>
            </a:r>
            <a:r>
              <a:rPr lang="en-US" dirty="0" err="1"/>
              <a:t>Perissodactyla</a:t>
            </a:r>
            <a:endParaRPr lang="en-US" dirty="0"/>
          </a:p>
        </p:txBody>
      </p:sp>
    </p:spTree>
    <p:extLst>
      <p:ext uri="{BB962C8B-B14F-4D97-AF65-F5344CB8AC3E}">
        <p14:creationId xmlns:p14="http://schemas.microsoft.com/office/powerpoint/2010/main" val="1928596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Ferae: </a:t>
            </a:r>
            <a:r>
              <a:rPr lang="en-US" dirty="0" err="1"/>
              <a:t>Perissodactyla</a:t>
            </a:r>
            <a:endParaRPr lang="en-US" dirty="0"/>
          </a:p>
        </p:txBody>
      </p:sp>
      <p:sp>
        <p:nvSpPr>
          <p:cNvPr id="4" name="Content Placeholder 3"/>
          <p:cNvSpPr>
            <a:spLocks noGrp="1"/>
          </p:cNvSpPr>
          <p:nvPr>
            <p:ph idx="1"/>
          </p:nvPr>
        </p:nvSpPr>
        <p:spPr/>
        <p:txBody>
          <a:bodyPr/>
          <a:lstStyle/>
          <a:p>
            <a:endParaRPr lang="en-US"/>
          </a:p>
        </p:txBody>
      </p:sp>
      <p:pic>
        <p:nvPicPr>
          <p:cNvPr id="2050" name="Picture 2" descr="Image result for horse foot evol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9158" y="2776538"/>
            <a:ext cx="6096000" cy="340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309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69371"/>
            <a:ext cx="10515600" cy="1325563"/>
          </a:xfrm>
        </p:spPr>
        <p:txBody>
          <a:bodyPr/>
          <a:lstStyle/>
          <a:p>
            <a:r>
              <a:rPr lang="en-US" dirty="0" err="1"/>
              <a:t>Laurasiatheria</a:t>
            </a:r>
            <a:endParaRPr lang="en-US" dirty="0"/>
          </a:p>
        </p:txBody>
      </p:sp>
      <p:sp>
        <p:nvSpPr>
          <p:cNvPr id="3" name="Content Placeholder 2"/>
          <p:cNvSpPr>
            <a:spLocks noGrp="1"/>
          </p:cNvSpPr>
          <p:nvPr>
            <p:ph idx="1"/>
          </p:nvPr>
        </p:nvSpPr>
        <p:spPr/>
        <p:txBody>
          <a:bodyPr/>
          <a:lstStyle/>
          <a:p>
            <a:endParaRPr lang="en-US"/>
          </a:p>
        </p:txBody>
      </p:sp>
      <p:pic>
        <p:nvPicPr>
          <p:cNvPr id="14338" name="Picture 2" descr="Image result for laurasiathe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7591" y="0"/>
            <a:ext cx="4851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8563086" y="5432610"/>
            <a:ext cx="172122" cy="1613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026566" y="5165476"/>
            <a:ext cx="1136725" cy="369332"/>
          </a:xfrm>
          <a:prstGeom prst="rect">
            <a:avLst/>
          </a:prstGeom>
          <a:noFill/>
        </p:spPr>
        <p:txBody>
          <a:bodyPr wrap="square" rtlCol="0">
            <a:spAutoFit/>
          </a:bodyPr>
          <a:lstStyle/>
          <a:p>
            <a:r>
              <a:rPr lang="en-US" dirty="0"/>
              <a:t>Ferae</a:t>
            </a:r>
          </a:p>
        </p:txBody>
      </p:sp>
      <p:pic>
        <p:nvPicPr>
          <p:cNvPr id="21506" name="Picture 2" descr="Image result for plantigrade digitigra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03" y="1394934"/>
            <a:ext cx="6437174" cy="521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8498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Euliptophyla</a:t>
            </a:r>
            <a:r>
              <a:rPr lang="en-US" dirty="0"/>
              <a:t> (~350 species)</a:t>
            </a:r>
          </a:p>
        </p:txBody>
      </p:sp>
      <p:pic>
        <p:nvPicPr>
          <p:cNvPr id="1026" name="Picture 2" descr="Image result for eulipotyph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9148" y="1067075"/>
            <a:ext cx="276225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olenod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895" y="4716426"/>
            <a:ext cx="2584993" cy="21093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hort-tailed shr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0222" y="3464017"/>
            <a:ext cx="4781176" cy="33617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tar nosed mo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504" y="1362868"/>
            <a:ext cx="4288225" cy="33060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rocidur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504" y="4716427"/>
            <a:ext cx="3341552" cy="21093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water shre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8931" y="1362868"/>
            <a:ext cx="3716014" cy="18759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o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7062" y="3375797"/>
            <a:ext cx="1885257" cy="125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611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Euliptophyla</a:t>
            </a:r>
            <a:endParaRPr lang="en-US" dirty="0"/>
          </a:p>
        </p:txBody>
      </p:sp>
      <p:sp>
        <p:nvSpPr>
          <p:cNvPr id="3" name="Content Placeholder 2"/>
          <p:cNvSpPr>
            <a:spLocks noGrp="1"/>
          </p:cNvSpPr>
          <p:nvPr>
            <p:ph idx="1"/>
          </p:nvPr>
        </p:nvSpPr>
        <p:spPr/>
        <p:txBody>
          <a:bodyPr/>
          <a:lstStyle/>
          <a:p>
            <a:r>
              <a:rPr lang="en-US" dirty="0" err="1"/>
              <a:t>Talpidae</a:t>
            </a:r>
            <a:endParaRPr lang="en-US" dirty="0"/>
          </a:p>
          <a:p>
            <a:r>
              <a:rPr lang="en-US" dirty="0" err="1"/>
              <a:t>Sorcidae</a:t>
            </a:r>
            <a:endParaRPr lang="en-US" dirty="0"/>
          </a:p>
          <a:p>
            <a:r>
              <a:rPr lang="en-US" dirty="0"/>
              <a:t>Hedgehogs</a:t>
            </a:r>
          </a:p>
        </p:txBody>
      </p:sp>
      <p:pic>
        <p:nvPicPr>
          <p:cNvPr id="3074" name="Picture 2" descr="Image result for star nosed mole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8" y="1690688"/>
            <a:ext cx="10058400" cy="4791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tar nosed mole 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597" y="1525999"/>
            <a:ext cx="5406245" cy="5120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668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Euliptophyla</a:t>
            </a:r>
            <a:endParaRPr lang="en-US" dirty="0"/>
          </a:p>
        </p:txBody>
      </p:sp>
      <p:pic>
        <p:nvPicPr>
          <p:cNvPr id="12290" name="Picture 2" descr="Image result for blarina skull bot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045" y="365125"/>
            <a:ext cx="3483787" cy="200045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p:txBody>
          <a:bodyPr/>
          <a:lstStyle/>
          <a:p>
            <a:endParaRPr lang="en-US"/>
          </a:p>
        </p:txBody>
      </p:sp>
      <p:pic>
        <p:nvPicPr>
          <p:cNvPr id="12292" name="Picture 4" descr="Image result for solenodon sk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237" y="0"/>
            <a:ext cx="39417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333" y="2285869"/>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ero shrews have strong, interlocking spines unlike any other animal, study  says - CN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908123" y="3612413"/>
            <a:ext cx="4153579" cy="2337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173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Euliptophyla</a:t>
            </a:r>
            <a:endParaRPr lang="en-US" dirty="0"/>
          </a:p>
        </p:txBody>
      </p:sp>
      <p:sp>
        <p:nvSpPr>
          <p:cNvPr id="4" name="Content Placeholder 3"/>
          <p:cNvSpPr>
            <a:spLocks noGrp="1"/>
          </p:cNvSpPr>
          <p:nvPr>
            <p:ph idx="1"/>
          </p:nvPr>
        </p:nvSpPr>
        <p:spPr/>
        <p:txBody>
          <a:bodyPr/>
          <a:lstStyle/>
          <a:p>
            <a:endParaRPr lang="en-US"/>
          </a:p>
        </p:txBody>
      </p:sp>
      <p:pic>
        <p:nvPicPr>
          <p:cNvPr id="20484" name="Picture 4" descr="Image result for shrew metabol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887" y="2355926"/>
            <a:ext cx="5954390" cy="4253136"/>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Image result for brown adipose tiss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3248" y="0"/>
            <a:ext cx="4845523" cy="235592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rthern Short-tailed Shrew | Blarina brevicauda | Mammal | Mammals, Animal  book, North americ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601" y="2490863"/>
            <a:ext cx="4118199" cy="411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111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Chiroptera</a:t>
            </a:r>
            <a:endParaRPr lang="en-US" dirty="0"/>
          </a:p>
        </p:txBody>
      </p:sp>
      <p:sp>
        <p:nvSpPr>
          <p:cNvPr id="3" name="Content Placeholder 2"/>
          <p:cNvSpPr>
            <a:spLocks noGrp="1"/>
          </p:cNvSpPr>
          <p:nvPr>
            <p:ph idx="1"/>
          </p:nvPr>
        </p:nvSpPr>
        <p:spPr/>
        <p:txBody>
          <a:bodyPr/>
          <a:lstStyle/>
          <a:p>
            <a:endParaRPr lang="en-US" dirty="0"/>
          </a:p>
        </p:txBody>
      </p:sp>
      <p:pic>
        <p:nvPicPr>
          <p:cNvPr id="6146" name="Picture 2" descr="Image result for bat phyloge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4724" y="0"/>
            <a:ext cx="5545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7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Chiroptera</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Little Red Flying Fox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426" y="2883312"/>
            <a:ext cx="2583273" cy="38735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0351" y="2876856"/>
            <a:ext cx="2593705" cy="38905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2248" y="34544"/>
            <a:ext cx="333375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hylostomatida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231" y="1359291"/>
            <a:ext cx="2032028" cy="152402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usonycteris harrison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65583" y="0"/>
            <a:ext cx="4288473" cy="285986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bat wing morpholog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178" y="2940245"/>
            <a:ext cx="5654270" cy="3816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153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407</Words>
  <Application>Microsoft Office PowerPoint</Application>
  <PresentationFormat>Widescreen</PresentationFormat>
  <Paragraphs>58</Paragraphs>
  <Slides>21</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Laurasiatheria</vt:lpstr>
      <vt:lpstr>Laurasiatheria</vt:lpstr>
      <vt:lpstr>Euliptophyla (~350 species)</vt:lpstr>
      <vt:lpstr>Euliptophyla</vt:lpstr>
      <vt:lpstr>Euliptophyla</vt:lpstr>
      <vt:lpstr>Euliptophyla</vt:lpstr>
      <vt:lpstr>Chiroptera</vt:lpstr>
      <vt:lpstr>Chiroptera</vt:lpstr>
      <vt:lpstr>Chiroptera</vt:lpstr>
      <vt:lpstr>Cetartiodactyla</vt:lpstr>
      <vt:lpstr>Cetartiodactyla</vt:lpstr>
      <vt:lpstr>Cetartiodactyla</vt:lpstr>
      <vt:lpstr>Cetartiodactyla</vt:lpstr>
      <vt:lpstr>Cetartiodactyla</vt:lpstr>
      <vt:lpstr>Cetartiodactyla</vt:lpstr>
      <vt:lpstr>Cetartiodactyla</vt:lpstr>
      <vt:lpstr>Cetartiodactyla</vt:lpstr>
      <vt:lpstr>Ferae: Perissodactyla</vt:lpstr>
      <vt:lpstr>Ferae: Perissodactyla</vt:lpstr>
      <vt:lpstr>Ferae: Perissodactyla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Mitchell</dc:creator>
  <cp:lastModifiedBy>Jonathan Mitchell</cp:lastModifiedBy>
  <cp:revision>11</cp:revision>
  <dcterms:created xsi:type="dcterms:W3CDTF">2020-11-16T14:52:20Z</dcterms:created>
  <dcterms:modified xsi:type="dcterms:W3CDTF">2020-11-18T15:02:06Z</dcterms:modified>
</cp:coreProperties>
</file>